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Hammersmith One" panose="02010703030501060504" pitchFamily="2" charset="0"/>
      <p:regular r:id="rId16"/>
    </p:embeddedFont>
    <p:embeddedFont>
      <p:font typeface="Poppins" panose="00000500000000000000" pitchFamily="2" charset="0"/>
      <p:regular r:id="rId17"/>
    </p:embeddedFont>
    <p:embeddedFont>
      <p:font typeface="Poppins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36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6978" y="510186"/>
            <a:ext cx="1242625" cy="103702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35774" y="-289094"/>
            <a:ext cx="13368801" cy="10865189"/>
          </a:xfrm>
          <a:prstGeom prst="rect">
            <a:avLst/>
          </a:prstGeom>
        </p:spPr>
      </p:pic>
      <p:sp>
        <p:nvSpPr>
          <p:cNvPr id="4" name="TextBox 4"/>
          <p:cNvSpPr txBox="1"/>
          <p:nvPr/>
        </p:nvSpPr>
        <p:spPr>
          <a:xfrm>
            <a:off x="626978" y="3199810"/>
            <a:ext cx="11856440" cy="2699200"/>
          </a:xfrm>
          <a:prstGeom prst="rect">
            <a:avLst/>
          </a:prstGeom>
        </p:spPr>
        <p:txBody>
          <a:bodyPr lIns="0" tIns="0" rIns="0" bIns="0" rtlCol="0" anchor="t">
            <a:spAutoFit/>
          </a:bodyPr>
          <a:lstStyle/>
          <a:p>
            <a:pPr>
              <a:lnSpc>
                <a:spcPts val="10379"/>
              </a:lnSpc>
            </a:pPr>
            <a:r>
              <a:rPr lang="en-US" sz="10484">
                <a:solidFill>
                  <a:srgbClr val="000000"/>
                </a:solidFill>
                <a:latin typeface="Hammersmith One"/>
              </a:rPr>
              <a:t>Electronic Care</a:t>
            </a:r>
          </a:p>
          <a:p>
            <a:pPr>
              <a:lnSpc>
                <a:spcPts val="10379"/>
              </a:lnSpc>
            </a:pPr>
            <a:endParaRPr lang="en-US" sz="10484">
              <a:solidFill>
                <a:srgbClr val="000000"/>
              </a:solidFill>
              <a:latin typeface="Hammersmith One"/>
            </a:endParaRPr>
          </a:p>
        </p:txBody>
      </p:sp>
      <p:sp>
        <p:nvSpPr>
          <p:cNvPr id="5" name="TextBox 5"/>
          <p:cNvSpPr txBox="1"/>
          <p:nvPr/>
        </p:nvSpPr>
        <p:spPr>
          <a:xfrm>
            <a:off x="626978" y="6543675"/>
            <a:ext cx="11036272" cy="3743325"/>
          </a:xfrm>
          <a:prstGeom prst="rect">
            <a:avLst/>
          </a:prstGeom>
        </p:spPr>
        <p:txBody>
          <a:bodyPr lIns="0" tIns="0" rIns="0" bIns="0" rtlCol="0" anchor="t">
            <a:spAutoFit/>
          </a:bodyPr>
          <a:lstStyle/>
          <a:p>
            <a:pPr>
              <a:lnSpc>
                <a:spcPts val="4200"/>
              </a:lnSpc>
            </a:pPr>
            <a:r>
              <a:rPr lang="en-US" sz="3000">
                <a:solidFill>
                  <a:srgbClr val="737373"/>
                </a:solidFill>
                <a:latin typeface="Poppins Italics"/>
              </a:rPr>
              <a:t>Presented by</a:t>
            </a:r>
          </a:p>
          <a:p>
            <a:pPr>
              <a:lnSpc>
                <a:spcPts val="4200"/>
              </a:lnSpc>
            </a:pPr>
            <a:r>
              <a:rPr lang="en-US" sz="3000">
                <a:solidFill>
                  <a:srgbClr val="737373"/>
                </a:solidFill>
                <a:latin typeface="Poppins Italics"/>
              </a:rPr>
              <a:t>N.Ravindranath  -  AP21110010621</a:t>
            </a:r>
          </a:p>
          <a:p>
            <a:pPr>
              <a:lnSpc>
                <a:spcPts val="4200"/>
              </a:lnSpc>
            </a:pPr>
            <a:r>
              <a:rPr lang="en-US" sz="3000">
                <a:solidFill>
                  <a:srgbClr val="737373"/>
                </a:solidFill>
                <a:latin typeface="Poppins Italics"/>
              </a:rPr>
              <a:t>B.Krishna             -  AP21110010619 </a:t>
            </a:r>
          </a:p>
          <a:p>
            <a:pPr>
              <a:lnSpc>
                <a:spcPts val="4200"/>
              </a:lnSpc>
            </a:pPr>
            <a:r>
              <a:rPr lang="en-US" sz="3000">
                <a:solidFill>
                  <a:srgbClr val="737373"/>
                </a:solidFill>
                <a:latin typeface="Poppins Italics"/>
              </a:rPr>
              <a:t>K.Sashank           -  AP21110010595</a:t>
            </a:r>
          </a:p>
          <a:p>
            <a:pPr>
              <a:lnSpc>
                <a:spcPts val="4200"/>
              </a:lnSpc>
            </a:pPr>
            <a:r>
              <a:rPr lang="en-US" sz="3000">
                <a:solidFill>
                  <a:srgbClr val="737373"/>
                </a:solidFill>
                <a:latin typeface="Poppins Italics"/>
              </a:rPr>
              <a:t>B.Nitya                 -  AP21110010648</a:t>
            </a:r>
          </a:p>
          <a:p>
            <a:pPr>
              <a:lnSpc>
                <a:spcPts val="4200"/>
              </a:lnSpc>
            </a:pPr>
            <a:endParaRPr lang="en-US" sz="3000">
              <a:solidFill>
                <a:srgbClr val="737373"/>
              </a:solidFill>
              <a:latin typeface="Poppins Italics"/>
            </a:endParaRPr>
          </a:p>
          <a:p>
            <a:pPr>
              <a:lnSpc>
                <a:spcPts val="4200"/>
              </a:lnSpc>
            </a:pPr>
            <a:endParaRPr lang="en-US" sz="3000">
              <a:solidFill>
                <a:srgbClr val="737373"/>
              </a:solidFill>
              <a:latin typeface="Poppins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26463" flipH="1" flipV="1">
            <a:off x="-3736200" y="-4362426"/>
            <a:ext cx="16425903" cy="13349780"/>
          </a:xfrm>
          <a:prstGeom prst="rect">
            <a:avLst/>
          </a:prstGeom>
        </p:spPr>
      </p:pic>
      <p:sp>
        <p:nvSpPr>
          <p:cNvPr id="3" name="TextBox 3"/>
          <p:cNvSpPr txBox="1"/>
          <p:nvPr/>
        </p:nvSpPr>
        <p:spPr>
          <a:xfrm>
            <a:off x="7673538" y="4584409"/>
            <a:ext cx="9585762" cy="1562198"/>
          </a:xfrm>
          <a:prstGeom prst="rect">
            <a:avLst/>
          </a:prstGeom>
        </p:spPr>
        <p:txBody>
          <a:bodyPr lIns="0" tIns="0" rIns="0" bIns="0" rtlCol="0" anchor="t">
            <a:spAutoFit/>
          </a:bodyPr>
          <a:lstStyle/>
          <a:p>
            <a:pPr algn="r">
              <a:lnSpc>
                <a:spcPts val="11722"/>
              </a:lnSpc>
            </a:pPr>
            <a:r>
              <a:rPr lang="en-US" sz="11841">
                <a:solidFill>
                  <a:srgbClr val="000000"/>
                </a:solidFill>
                <a:latin typeface="Hammersmith One"/>
              </a:rPr>
              <a:t>Thank You</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V="1">
            <a:off x="16556025" y="9158997"/>
            <a:ext cx="4443665" cy="334486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37987" y="510186"/>
            <a:ext cx="1242625" cy="10370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72931" y="-496097"/>
            <a:ext cx="13368801" cy="10865189"/>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15566" y="510186"/>
            <a:ext cx="1242625" cy="103702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flipV="1">
            <a:off x="16066167" y="8614566"/>
            <a:ext cx="4443665" cy="3344868"/>
          </a:xfrm>
          <a:prstGeom prst="rect">
            <a:avLst/>
          </a:prstGeom>
        </p:spPr>
      </p:pic>
      <p:sp>
        <p:nvSpPr>
          <p:cNvPr id="5" name="TextBox 5"/>
          <p:cNvSpPr txBox="1"/>
          <p:nvPr/>
        </p:nvSpPr>
        <p:spPr>
          <a:xfrm>
            <a:off x="6103744" y="1699614"/>
            <a:ext cx="9410751" cy="1073343"/>
          </a:xfrm>
          <a:prstGeom prst="rect">
            <a:avLst/>
          </a:prstGeom>
        </p:spPr>
        <p:txBody>
          <a:bodyPr lIns="0" tIns="0" rIns="0" bIns="0" rtlCol="0" anchor="t">
            <a:spAutoFit/>
          </a:bodyPr>
          <a:lstStyle/>
          <a:p>
            <a:pPr>
              <a:lnSpc>
                <a:spcPts val="8021"/>
              </a:lnSpc>
            </a:pPr>
            <a:r>
              <a:rPr lang="en-US" sz="8102">
                <a:solidFill>
                  <a:srgbClr val="000000"/>
                </a:solidFill>
                <a:latin typeface="Hammersmith One"/>
              </a:rPr>
              <a:t>AGENDA</a:t>
            </a:r>
          </a:p>
        </p:txBody>
      </p:sp>
      <p:sp>
        <p:nvSpPr>
          <p:cNvPr id="6" name="TextBox 6"/>
          <p:cNvSpPr txBox="1"/>
          <p:nvPr/>
        </p:nvSpPr>
        <p:spPr>
          <a:xfrm>
            <a:off x="5689005" y="3711607"/>
            <a:ext cx="8524485" cy="3629661"/>
          </a:xfrm>
          <a:prstGeom prst="rect">
            <a:avLst/>
          </a:prstGeom>
        </p:spPr>
        <p:txBody>
          <a:bodyPr lIns="0" tIns="0" rIns="0" bIns="0" rtlCol="0" anchor="t">
            <a:spAutoFit/>
          </a:bodyPr>
          <a:lstStyle/>
          <a:p>
            <a:pPr marL="885186" lvl="1" indent="-442593" algn="just">
              <a:lnSpc>
                <a:spcPts val="5739"/>
              </a:lnSpc>
              <a:buFont typeface="Arial"/>
              <a:buChar char="•"/>
            </a:pPr>
            <a:r>
              <a:rPr lang="en-US" sz="4099">
                <a:solidFill>
                  <a:srgbClr val="737373"/>
                </a:solidFill>
                <a:latin typeface="Poppins"/>
              </a:rPr>
              <a:t>Introduction</a:t>
            </a:r>
          </a:p>
          <a:p>
            <a:pPr marL="885186" lvl="1" indent="-442593" algn="just">
              <a:lnSpc>
                <a:spcPts val="5739"/>
              </a:lnSpc>
              <a:buFont typeface="Arial"/>
              <a:buChar char="•"/>
            </a:pPr>
            <a:r>
              <a:rPr lang="en-US" sz="4099">
                <a:solidFill>
                  <a:srgbClr val="737373"/>
                </a:solidFill>
                <a:latin typeface="Poppins"/>
              </a:rPr>
              <a:t>Main interface</a:t>
            </a:r>
          </a:p>
          <a:p>
            <a:pPr marL="885186" lvl="1" indent="-442593" algn="just">
              <a:lnSpc>
                <a:spcPts val="5739"/>
              </a:lnSpc>
              <a:buFont typeface="Arial"/>
              <a:buChar char="•"/>
            </a:pPr>
            <a:r>
              <a:rPr lang="en-US" sz="4099">
                <a:solidFill>
                  <a:srgbClr val="737373"/>
                </a:solidFill>
                <a:latin typeface="Poppins"/>
              </a:rPr>
              <a:t>List of modules</a:t>
            </a:r>
          </a:p>
          <a:p>
            <a:pPr marL="885186" lvl="1" indent="-442593" algn="just">
              <a:lnSpc>
                <a:spcPts val="5739"/>
              </a:lnSpc>
              <a:buFont typeface="Arial"/>
              <a:buChar char="•"/>
            </a:pPr>
            <a:r>
              <a:rPr lang="en-US" sz="4099">
                <a:solidFill>
                  <a:srgbClr val="737373"/>
                </a:solidFill>
                <a:latin typeface="Poppins"/>
              </a:rPr>
              <a:t>UI of E care</a:t>
            </a:r>
          </a:p>
          <a:p>
            <a:pPr marL="885186" lvl="1" indent="-442593" algn="just">
              <a:lnSpc>
                <a:spcPts val="5739"/>
              </a:lnSpc>
              <a:buFont typeface="Arial"/>
              <a:buChar char="•"/>
            </a:pPr>
            <a:r>
              <a:rPr lang="en-US" sz="4099">
                <a:solidFill>
                  <a:srgbClr val="737373"/>
                </a:solidFill>
                <a:latin typeface="Poppi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01030" y="223262"/>
            <a:ext cx="5186970" cy="7780455"/>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4481" r="-74481"/>
              </a:stretch>
            </a:blip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2387" y="223262"/>
            <a:ext cx="1242625" cy="1037027"/>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01469" y="9146146"/>
            <a:ext cx="3031255" cy="2281708"/>
          </a:xfrm>
          <a:prstGeom prst="rect">
            <a:avLst/>
          </a:prstGeom>
        </p:spPr>
      </p:pic>
      <p:sp>
        <p:nvSpPr>
          <p:cNvPr id="6" name="TextBox 6"/>
          <p:cNvSpPr txBox="1"/>
          <p:nvPr/>
        </p:nvSpPr>
        <p:spPr>
          <a:xfrm>
            <a:off x="312387" y="1479364"/>
            <a:ext cx="12246493" cy="1406050"/>
          </a:xfrm>
          <a:prstGeom prst="rect">
            <a:avLst/>
          </a:prstGeom>
        </p:spPr>
        <p:txBody>
          <a:bodyPr lIns="0" tIns="0" rIns="0" bIns="0" rtlCol="0" anchor="t">
            <a:spAutoFit/>
          </a:bodyPr>
          <a:lstStyle/>
          <a:p>
            <a:pPr>
              <a:lnSpc>
                <a:spcPts val="10581"/>
              </a:lnSpc>
            </a:pPr>
            <a:r>
              <a:rPr lang="en-US" sz="10687">
                <a:solidFill>
                  <a:srgbClr val="000000"/>
                </a:solidFill>
                <a:latin typeface="Hammersmith One"/>
              </a:rPr>
              <a:t>Introduction</a:t>
            </a:r>
          </a:p>
        </p:txBody>
      </p:sp>
      <p:sp>
        <p:nvSpPr>
          <p:cNvPr id="7" name="TextBox 7"/>
          <p:cNvSpPr txBox="1"/>
          <p:nvPr/>
        </p:nvSpPr>
        <p:spPr>
          <a:xfrm>
            <a:off x="189512" y="3067685"/>
            <a:ext cx="12635025" cy="3154302"/>
          </a:xfrm>
          <a:prstGeom prst="rect">
            <a:avLst/>
          </a:prstGeom>
        </p:spPr>
        <p:txBody>
          <a:bodyPr lIns="0" tIns="0" rIns="0" bIns="0" rtlCol="0" anchor="t">
            <a:spAutoFit/>
          </a:bodyPr>
          <a:lstStyle/>
          <a:p>
            <a:pPr>
              <a:lnSpc>
                <a:spcPts val="5094"/>
              </a:lnSpc>
            </a:pPr>
            <a:r>
              <a:rPr lang="en-US" sz="2681">
                <a:solidFill>
                  <a:srgbClr val="2C261D"/>
                </a:solidFill>
                <a:latin typeface="Poppins"/>
              </a:rPr>
              <a:t>Java Swing application for an e-care management system. The application consists of a main frame with three buttons: "USER LOGIN," "ADMIN LOGIN," and "REGISTRATION." Clicking on these buttons opens different frames for user login, admin login, and registration, respectively.</a:t>
            </a:r>
          </a:p>
          <a:p>
            <a:pPr>
              <a:lnSpc>
                <a:spcPts val="5094"/>
              </a:lnSpc>
            </a:pPr>
            <a:endParaRPr lang="en-US" sz="2681">
              <a:solidFill>
                <a:srgbClr val="2C261D"/>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96872" flipH="1" flipV="1">
            <a:off x="-2537994" y="6859003"/>
            <a:ext cx="9881325" cy="803082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2071660" y="-1672434"/>
            <a:ext cx="4443665" cy="334486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37987" y="510186"/>
            <a:ext cx="1242625" cy="1037027"/>
          </a:xfrm>
          <a:prstGeom prst="rect">
            <a:avLst/>
          </a:prstGeom>
        </p:spPr>
      </p:pic>
      <p:grpSp>
        <p:nvGrpSpPr>
          <p:cNvPr id="5" name="Group 5"/>
          <p:cNvGrpSpPr/>
          <p:nvPr/>
        </p:nvGrpSpPr>
        <p:grpSpPr>
          <a:xfrm>
            <a:off x="14309718" y="1870369"/>
            <a:ext cx="3978282" cy="3978282"/>
            <a:chOff x="0" y="0"/>
            <a:chExt cx="5304376" cy="5304376"/>
          </a:xfrm>
        </p:grpSpPr>
        <p:grpSp>
          <p:nvGrpSpPr>
            <p:cNvPr id="6" name="Group 6"/>
            <p:cNvGrpSpPr>
              <a:grpSpLocks noChangeAspect="1"/>
            </p:cNvGrpSpPr>
            <p:nvPr/>
          </p:nvGrpSpPr>
          <p:grpSpPr>
            <a:xfrm>
              <a:off x="0" y="0"/>
              <a:ext cx="5304376" cy="5304376"/>
              <a:chOff x="0" y="0"/>
              <a:chExt cx="2540000" cy="2540000"/>
            </a:xfrm>
          </p:grpSpPr>
          <p:sp>
            <p:nvSpPr>
              <p:cNvPr id="7" name="Freeform 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4C303"/>
              </a:solidFill>
            </p:spPr>
          </p:sp>
          <p:sp>
            <p:nvSpPr>
              <p:cNvPr id="8" name="Freeform 8"/>
              <p:cNvSpPr/>
              <p:nvPr/>
            </p:nvSpPr>
            <p:spPr>
              <a:xfrm>
                <a:off x="144920" y="17180"/>
                <a:ext cx="2406482" cy="2633284"/>
              </a:xfrm>
              <a:custGeom>
                <a:avLst/>
                <a:gdLst/>
                <a:ahLst/>
                <a:cxnLst/>
                <a:rect l="l" t="t" r="r" b="b"/>
                <a:pathLst>
                  <a:path w="2406482" h="2633284">
                    <a:moveTo>
                      <a:pt x="1442580" y="23148"/>
                    </a:moveTo>
                    <a:cubicBezTo>
                      <a:pt x="1993942" y="165509"/>
                      <a:pt x="2383144" y="657471"/>
                      <a:pt x="2394813" y="1226796"/>
                    </a:cubicBezTo>
                    <a:cubicBezTo>
                      <a:pt x="2406482" y="1796121"/>
                      <a:pt x="2037765" y="2303617"/>
                      <a:pt x="1492699" y="2468450"/>
                    </a:cubicBezTo>
                    <a:cubicBezTo>
                      <a:pt x="947632" y="2633284"/>
                      <a:pt x="359479" y="2415155"/>
                      <a:pt x="53705" y="1934770"/>
                    </a:cubicBezTo>
                    <a:cubicBezTo>
                      <a:pt x="4489" y="1858207"/>
                      <a:pt x="0" y="1761163"/>
                      <a:pt x="41938" y="1680384"/>
                    </a:cubicBezTo>
                    <a:cubicBezTo>
                      <a:pt x="83877" y="1599605"/>
                      <a:pt x="165831" y="1547439"/>
                      <a:pt x="256769" y="1543641"/>
                    </a:cubicBezTo>
                    <a:cubicBezTo>
                      <a:pt x="347706" y="1539842"/>
                      <a:pt x="433726" y="1584990"/>
                      <a:pt x="482255" y="1661990"/>
                    </a:cubicBezTo>
                    <a:cubicBezTo>
                      <a:pt x="665719" y="1950221"/>
                      <a:pt x="1018611" y="2081098"/>
                      <a:pt x="1345651" y="1982198"/>
                    </a:cubicBezTo>
                    <a:cubicBezTo>
                      <a:pt x="1672691" y="1883298"/>
                      <a:pt x="1893921" y="1578800"/>
                      <a:pt x="1886920" y="1237205"/>
                    </a:cubicBezTo>
                    <a:cubicBezTo>
                      <a:pt x="1879919" y="895610"/>
                      <a:pt x="1646397" y="600433"/>
                      <a:pt x="1315580" y="515017"/>
                    </a:cubicBezTo>
                    <a:cubicBezTo>
                      <a:pt x="1227352" y="492657"/>
                      <a:pt x="1157832" y="424799"/>
                      <a:pt x="1133344" y="337138"/>
                    </a:cubicBezTo>
                    <a:cubicBezTo>
                      <a:pt x="1108856" y="249478"/>
                      <a:pt x="1133142" y="155414"/>
                      <a:pt x="1197008" y="90567"/>
                    </a:cubicBezTo>
                    <a:cubicBezTo>
                      <a:pt x="1260874" y="25719"/>
                      <a:pt x="1354556" y="0"/>
                      <a:pt x="1442580" y="23148"/>
                    </a:cubicBezTo>
                    <a:close/>
                  </a:path>
                </a:pathLst>
              </a:custGeom>
              <a:solidFill>
                <a:srgbClr val="F47C00"/>
              </a:solidFill>
            </p:spPr>
          </p:sp>
        </p:grpSp>
      </p:grpSp>
      <p:grpSp>
        <p:nvGrpSpPr>
          <p:cNvPr id="9" name="Group 9"/>
          <p:cNvGrpSpPr/>
          <p:nvPr/>
        </p:nvGrpSpPr>
        <p:grpSpPr>
          <a:xfrm>
            <a:off x="7221537" y="2725563"/>
            <a:ext cx="3579837" cy="2977607"/>
            <a:chOff x="0" y="-229970"/>
            <a:chExt cx="942838" cy="784225"/>
          </a:xfrm>
        </p:grpSpPr>
        <p:sp>
          <p:nvSpPr>
            <p:cNvPr id="10" name="Freeform 10"/>
            <p:cNvSpPr/>
            <p:nvPr/>
          </p:nvSpPr>
          <p:spPr>
            <a:xfrm>
              <a:off x="0" y="0"/>
              <a:ext cx="942838" cy="287448"/>
            </a:xfrm>
            <a:custGeom>
              <a:avLst/>
              <a:gdLst/>
              <a:ahLst/>
              <a:cxnLst/>
              <a:rect l="l" t="t" r="r" b="b"/>
              <a:pathLst>
                <a:path w="942838" h="287448">
                  <a:moveTo>
                    <a:pt x="0" y="0"/>
                  </a:moveTo>
                  <a:lnTo>
                    <a:pt x="942838" y="0"/>
                  </a:lnTo>
                  <a:lnTo>
                    <a:pt x="942838" y="287448"/>
                  </a:lnTo>
                  <a:lnTo>
                    <a:pt x="0" y="287448"/>
                  </a:lnTo>
                  <a:close/>
                </a:path>
              </a:pathLst>
            </a:custGeom>
            <a:solidFill>
              <a:srgbClr val="F47C00"/>
            </a:solidFill>
          </p:spPr>
        </p:sp>
        <p:sp>
          <p:nvSpPr>
            <p:cNvPr id="11" name="TextBox 11"/>
            <p:cNvSpPr txBox="1"/>
            <p:nvPr/>
          </p:nvSpPr>
          <p:spPr>
            <a:xfrm>
              <a:off x="41412" y="-229970"/>
              <a:ext cx="812800" cy="784225"/>
            </a:xfrm>
            <a:prstGeom prst="rect">
              <a:avLst/>
            </a:prstGeom>
          </p:spPr>
          <p:txBody>
            <a:bodyPr lIns="50800" tIns="50800" rIns="50800" bIns="50800" rtlCol="0" anchor="ctr"/>
            <a:lstStyle/>
            <a:p>
              <a:pPr algn="ctr">
                <a:lnSpc>
                  <a:spcPts val="2376"/>
                </a:lnSpc>
              </a:pPr>
              <a:r>
                <a:rPr lang="en-US" sz="2400" dirty="0">
                  <a:solidFill>
                    <a:srgbClr val="000000"/>
                  </a:solidFill>
                  <a:latin typeface="Poppins Italics"/>
                </a:rPr>
                <a:t>User Login</a:t>
              </a:r>
            </a:p>
          </p:txBody>
        </p:sp>
      </p:grpSp>
      <p:grpSp>
        <p:nvGrpSpPr>
          <p:cNvPr id="12" name="Group 12"/>
          <p:cNvGrpSpPr/>
          <p:nvPr/>
        </p:nvGrpSpPr>
        <p:grpSpPr>
          <a:xfrm>
            <a:off x="7221537" y="6569843"/>
            <a:ext cx="3579837" cy="2977605"/>
            <a:chOff x="0" y="-203834"/>
            <a:chExt cx="942838" cy="784225"/>
          </a:xfrm>
        </p:grpSpPr>
        <p:sp>
          <p:nvSpPr>
            <p:cNvPr id="13" name="Freeform 13"/>
            <p:cNvSpPr/>
            <p:nvPr/>
          </p:nvSpPr>
          <p:spPr>
            <a:xfrm>
              <a:off x="0" y="0"/>
              <a:ext cx="942838" cy="349866"/>
            </a:xfrm>
            <a:custGeom>
              <a:avLst/>
              <a:gdLst/>
              <a:ahLst/>
              <a:cxnLst/>
              <a:rect l="l" t="t" r="r" b="b"/>
              <a:pathLst>
                <a:path w="942838" h="349866">
                  <a:moveTo>
                    <a:pt x="0" y="0"/>
                  </a:moveTo>
                  <a:lnTo>
                    <a:pt x="942838" y="0"/>
                  </a:lnTo>
                  <a:lnTo>
                    <a:pt x="942838" y="349866"/>
                  </a:lnTo>
                  <a:lnTo>
                    <a:pt x="0" y="349866"/>
                  </a:lnTo>
                  <a:close/>
                </a:path>
              </a:pathLst>
            </a:custGeom>
            <a:solidFill>
              <a:srgbClr val="F47C00"/>
            </a:solidFill>
          </p:spPr>
        </p:sp>
        <p:sp>
          <p:nvSpPr>
            <p:cNvPr id="14" name="TextBox 14"/>
            <p:cNvSpPr txBox="1"/>
            <p:nvPr/>
          </p:nvSpPr>
          <p:spPr>
            <a:xfrm>
              <a:off x="65019" y="-203834"/>
              <a:ext cx="812800" cy="784225"/>
            </a:xfrm>
            <a:prstGeom prst="rect">
              <a:avLst/>
            </a:prstGeom>
          </p:spPr>
          <p:txBody>
            <a:bodyPr lIns="50800" tIns="50800" rIns="50800" bIns="50800" rtlCol="0" anchor="ctr"/>
            <a:lstStyle/>
            <a:p>
              <a:pPr algn="ctr">
                <a:lnSpc>
                  <a:spcPts val="2376"/>
                </a:lnSpc>
              </a:pPr>
              <a:r>
                <a:rPr lang="en-US" sz="2400" dirty="0">
                  <a:solidFill>
                    <a:srgbClr val="000000"/>
                  </a:solidFill>
                  <a:latin typeface="Poppins Italics"/>
                </a:rPr>
                <a:t>Registration</a:t>
              </a:r>
            </a:p>
          </p:txBody>
        </p:sp>
      </p:grpSp>
      <p:grpSp>
        <p:nvGrpSpPr>
          <p:cNvPr id="15" name="Group 15"/>
          <p:cNvGrpSpPr/>
          <p:nvPr/>
        </p:nvGrpSpPr>
        <p:grpSpPr>
          <a:xfrm>
            <a:off x="7194667" y="4550363"/>
            <a:ext cx="3579837" cy="2977609"/>
            <a:chOff x="0" y="-209986"/>
            <a:chExt cx="942838" cy="784225"/>
          </a:xfrm>
        </p:grpSpPr>
        <p:sp>
          <p:nvSpPr>
            <p:cNvPr id="16" name="Freeform 16"/>
            <p:cNvSpPr/>
            <p:nvPr/>
          </p:nvSpPr>
          <p:spPr>
            <a:xfrm>
              <a:off x="0" y="0"/>
              <a:ext cx="942838" cy="335069"/>
            </a:xfrm>
            <a:custGeom>
              <a:avLst/>
              <a:gdLst/>
              <a:ahLst/>
              <a:cxnLst/>
              <a:rect l="l" t="t" r="r" b="b"/>
              <a:pathLst>
                <a:path w="942838" h="335069">
                  <a:moveTo>
                    <a:pt x="0" y="0"/>
                  </a:moveTo>
                  <a:lnTo>
                    <a:pt x="942838" y="0"/>
                  </a:lnTo>
                  <a:lnTo>
                    <a:pt x="942838" y="335069"/>
                  </a:lnTo>
                  <a:lnTo>
                    <a:pt x="0" y="335069"/>
                  </a:lnTo>
                  <a:close/>
                </a:path>
              </a:pathLst>
            </a:custGeom>
            <a:solidFill>
              <a:srgbClr val="F47C00"/>
            </a:solidFill>
          </p:spPr>
        </p:sp>
        <p:sp>
          <p:nvSpPr>
            <p:cNvPr id="17" name="TextBox 17"/>
            <p:cNvSpPr txBox="1"/>
            <p:nvPr/>
          </p:nvSpPr>
          <p:spPr>
            <a:xfrm>
              <a:off x="48489" y="-209986"/>
              <a:ext cx="812800" cy="784225"/>
            </a:xfrm>
            <a:prstGeom prst="rect">
              <a:avLst/>
            </a:prstGeom>
          </p:spPr>
          <p:txBody>
            <a:bodyPr lIns="50800" tIns="50800" rIns="50800" bIns="50800" rtlCol="0" anchor="ctr"/>
            <a:lstStyle/>
            <a:p>
              <a:pPr algn="ctr">
                <a:lnSpc>
                  <a:spcPts val="2376"/>
                </a:lnSpc>
              </a:pPr>
              <a:r>
                <a:rPr lang="en-US" sz="2400" dirty="0">
                  <a:solidFill>
                    <a:srgbClr val="000000"/>
                  </a:solidFill>
                  <a:latin typeface="Poppins Italics"/>
                </a:rPr>
                <a:t>Admin Login</a:t>
              </a:r>
            </a:p>
          </p:txBody>
        </p:sp>
      </p:grpSp>
      <p:sp>
        <p:nvSpPr>
          <p:cNvPr id="18" name="TextBox 18"/>
          <p:cNvSpPr txBox="1"/>
          <p:nvPr/>
        </p:nvSpPr>
        <p:spPr>
          <a:xfrm>
            <a:off x="1822606" y="521130"/>
            <a:ext cx="9675507" cy="1205640"/>
          </a:xfrm>
          <a:prstGeom prst="rect">
            <a:avLst/>
          </a:prstGeom>
        </p:spPr>
        <p:txBody>
          <a:bodyPr lIns="0" tIns="0" rIns="0" bIns="0" rtlCol="0" anchor="t">
            <a:spAutoFit/>
          </a:bodyPr>
          <a:lstStyle/>
          <a:p>
            <a:pPr>
              <a:lnSpc>
                <a:spcPts val="9090"/>
              </a:lnSpc>
            </a:pPr>
            <a:r>
              <a:rPr lang="en-US" sz="9181">
                <a:solidFill>
                  <a:srgbClr val="000000"/>
                </a:solidFill>
                <a:latin typeface="Hammersmith One"/>
              </a:rPr>
              <a:t>Main Interface</a:t>
            </a:r>
          </a:p>
        </p:txBody>
      </p:sp>
      <p:sp>
        <p:nvSpPr>
          <p:cNvPr id="19" name="TextBox 19"/>
          <p:cNvSpPr txBox="1"/>
          <p:nvPr/>
        </p:nvSpPr>
        <p:spPr>
          <a:xfrm>
            <a:off x="13979563" y="9618215"/>
            <a:ext cx="3901050" cy="330671"/>
          </a:xfrm>
          <a:prstGeom prst="rect">
            <a:avLst/>
          </a:prstGeom>
        </p:spPr>
        <p:txBody>
          <a:bodyPr lIns="0" tIns="0" rIns="0" bIns="0" rtlCol="0" anchor="t">
            <a:spAutoFit/>
          </a:bodyPr>
          <a:lstStyle/>
          <a:p>
            <a:pPr algn="r">
              <a:lnSpc>
                <a:spcPts val="2376"/>
              </a:lnSpc>
            </a:pPr>
            <a:r>
              <a:rPr lang="en-US" sz="2400">
                <a:solidFill>
                  <a:srgbClr val="1D3447"/>
                </a:solidFill>
                <a:latin typeface="Poppins Italics"/>
              </a:rPr>
              <a:t>@reallygreatsite</a:t>
            </a:r>
          </a:p>
        </p:txBody>
      </p:sp>
      <p:sp>
        <p:nvSpPr>
          <p:cNvPr id="20" name="TextBox 20"/>
          <p:cNvSpPr txBox="1"/>
          <p:nvPr/>
        </p:nvSpPr>
        <p:spPr>
          <a:xfrm>
            <a:off x="7228005" y="2078958"/>
            <a:ext cx="3573369" cy="862254"/>
          </a:xfrm>
          <a:prstGeom prst="rect">
            <a:avLst/>
          </a:prstGeom>
        </p:spPr>
        <p:txBody>
          <a:bodyPr lIns="0" tIns="0" rIns="0" bIns="0" rtlCol="0" anchor="t">
            <a:spAutoFit/>
          </a:bodyPr>
          <a:lstStyle/>
          <a:p>
            <a:pPr algn="ctr">
              <a:lnSpc>
                <a:spcPts val="6662"/>
              </a:lnSpc>
              <a:spcBef>
                <a:spcPct val="0"/>
              </a:spcBef>
            </a:pPr>
            <a:r>
              <a:rPr lang="en-US" sz="4758">
                <a:solidFill>
                  <a:srgbClr val="000000"/>
                </a:solidFill>
                <a:latin typeface="Poppins"/>
              </a:rPr>
              <a:t>MAIN MENU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0" y="6619580"/>
            <a:ext cx="13368801" cy="10865189"/>
          </a:xfrm>
          <a:prstGeom prst="rect">
            <a:avLst/>
          </a:prstGeom>
        </p:spPr>
      </p:pic>
      <p:grpSp>
        <p:nvGrpSpPr>
          <p:cNvPr id="3" name="Group 3"/>
          <p:cNvGrpSpPr>
            <a:grpSpLocks noChangeAspect="1"/>
          </p:cNvGrpSpPr>
          <p:nvPr/>
        </p:nvGrpSpPr>
        <p:grpSpPr>
          <a:xfrm>
            <a:off x="0" y="2790692"/>
            <a:ext cx="3886544" cy="5829816"/>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t="-31" b="-31"/>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2071660" y="-1672434"/>
            <a:ext cx="4443665" cy="3344868"/>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15566" y="510186"/>
            <a:ext cx="1242625" cy="1037027"/>
          </a:xfrm>
          <a:prstGeom prst="rect">
            <a:avLst/>
          </a:prstGeom>
        </p:spPr>
      </p:pic>
      <p:sp>
        <p:nvSpPr>
          <p:cNvPr id="7" name="TextBox 7"/>
          <p:cNvSpPr txBox="1"/>
          <p:nvPr/>
        </p:nvSpPr>
        <p:spPr>
          <a:xfrm>
            <a:off x="4251466" y="991770"/>
            <a:ext cx="11724045" cy="952841"/>
          </a:xfrm>
          <a:prstGeom prst="rect">
            <a:avLst/>
          </a:prstGeom>
        </p:spPr>
        <p:txBody>
          <a:bodyPr lIns="0" tIns="0" rIns="0" bIns="0" rtlCol="0" anchor="t">
            <a:spAutoFit/>
          </a:bodyPr>
          <a:lstStyle/>
          <a:p>
            <a:pPr>
              <a:lnSpc>
                <a:spcPts val="7187"/>
              </a:lnSpc>
            </a:pPr>
            <a:r>
              <a:rPr lang="en-US" sz="7260">
                <a:solidFill>
                  <a:srgbClr val="000000"/>
                </a:solidFill>
                <a:latin typeface="Hammersmith One"/>
              </a:rPr>
              <a:t>LIST OF MODULES </a:t>
            </a:r>
          </a:p>
        </p:txBody>
      </p:sp>
      <p:sp>
        <p:nvSpPr>
          <p:cNvPr id="8" name="TextBox 8"/>
          <p:cNvSpPr txBox="1"/>
          <p:nvPr/>
        </p:nvSpPr>
        <p:spPr>
          <a:xfrm>
            <a:off x="4578082" y="1983708"/>
            <a:ext cx="8602722" cy="6935547"/>
          </a:xfrm>
          <a:prstGeom prst="rect">
            <a:avLst/>
          </a:prstGeom>
        </p:spPr>
        <p:txBody>
          <a:bodyPr lIns="0" tIns="0" rIns="0" bIns="0" rtlCol="0" anchor="t">
            <a:spAutoFit/>
          </a:bodyPr>
          <a:lstStyle/>
          <a:p>
            <a:pPr>
              <a:lnSpc>
                <a:spcPts val="6194"/>
              </a:lnSpc>
            </a:pPr>
            <a:r>
              <a:rPr lang="en-US" sz="3260">
                <a:solidFill>
                  <a:srgbClr val="737373"/>
                </a:solidFill>
                <a:latin typeface="Poppins"/>
              </a:rPr>
              <a:t>-&gt;ACKNOWLEDGEMENT</a:t>
            </a:r>
          </a:p>
          <a:p>
            <a:pPr>
              <a:lnSpc>
                <a:spcPts val="6194"/>
              </a:lnSpc>
            </a:pPr>
            <a:r>
              <a:rPr lang="en-US" sz="3260">
                <a:solidFill>
                  <a:srgbClr val="737373"/>
                </a:solidFill>
                <a:latin typeface="Poppins"/>
              </a:rPr>
              <a:t>-&gt;Complaint User</a:t>
            </a:r>
          </a:p>
          <a:p>
            <a:pPr>
              <a:lnSpc>
                <a:spcPts val="6194"/>
              </a:lnSpc>
            </a:pPr>
            <a:r>
              <a:rPr lang="en-US" sz="3260">
                <a:solidFill>
                  <a:srgbClr val="737373"/>
                </a:solidFill>
                <a:latin typeface="Poppins"/>
              </a:rPr>
              <a:t>-&gt;Login User</a:t>
            </a:r>
          </a:p>
          <a:p>
            <a:pPr>
              <a:lnSpc>
                <a:spcPts val="6194"/>
              </a:lnSpc>
            </a:pPr>
            <a:r>
              <a:rPr lang="en-US" sz="3260">
                <a:solidFill>
                  <a:srgbClr val="737373"/>
                </a:solidFill>
                <a:latin typeface="Poppins"/>
              </a:rPr>
              <a:t>-&gt;View Admin</a:t>
            </a:r>
          </a:p>
          <a:p>
            <a:pPr>
              <a:lnSpc>
                <a:spcPts val="6194"/>
              </a:lnSpc>
            </a:pPr>
            <a:r>
              <a:rPr lang="en-US" sz="3260">
                <a:solidFill>
                  <a:srgbClr val="737373"/>
                </a:solidFill>
                <a:latin typeface="Poppins"/>
              </a:rPr>
              <a:t>-&gt;Login Admin</a:t>
            </a:r>
          </a:p>
          <a:p>
            <a:pPr>
              <a:lnSpc>
                <a:spcPts val="6194"/>
              </a:lnSpc>
            </a:pPr>
            <a:r>
              <a:rPr lang="en-US" sz="3260">
                <a:solidFill>
                  <a:srgbClr val="737373"/>
                </a:solidFill>
                <a:latin typeface="Poppins"/>
              </a:rPr>
              <a:t>-&gt;View Entry of solutions</a:t>
            </a:r>
          </a:p>
          <a:p>
            <a:pPr>
              <a:lnSpc>
                <a:spcPts val="6194"/>
              </a:lnSpc>
            </a:pPr>
            <a:r>
              <a:rPr lang="en-US" sz="3260">
                <a:solidFill>
                  <a:srgbClr val="737373"/>
                </a:solidFill>
                <a:latin typeface="Poppins"/>
              </a:rPr>
              <a:t>-&gt;Registration</a:t>
            </a:r>
          </a:p>
          <a:p>
            <a:pPr>
              <a:lnSpc>
                <a:spcPts val="6194"/>
              </a:lnSpc>
            </a:pPr>
            <a:r>
              <a:rPr lang="en-US" sz="3260">
                <a:solidFill>
                  <a:srgbClr val="737373"/>
                </a:solidFill>
                <a:latin typeface="Poppins"/>
              </a:rPr>
              <a:t>-&gt;Main Frame</a:t>
            </a:r>
          </a:p>
          <a:p>
            <a:pPr>
              <a:lnSpc>
                <a:spcPts val="6194"/>
              </a:lnSpc>
            </a:pPr>
            <a:r>
              <a:rPr lang="en-US" sz="3260">
                <a:solidFill>
                  <a:srgbClr val="737373"/>
                </a:solidFill>
                <a:latin typeface="Poppins"/>
              </a:rPr>
              <a:t>-&gt;Db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071660" y="-1672434"/>
            <a:ext cx="4443665" cy="334486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15566" y="510186"/>
            <a:ext cx="1242625" cy="1037027"/>
          </a:xfrm>
          <a:prstGeom prst="rect">
            <a:avLst/>
          </a:prstGeom>
        </p:spPr>
      </p:pic>
      <p:grpSp>
        <p:nvGrpSpPr>
          <p:cNvPr id="4" name="Group 4"/>
          <p:cNvGrpSpPr/>
          <p:nvPr/>
        </p:nvGrpSpPr>
        <p:grpSpPr>
          <a:xfrm>
            <a:off x="293650" y="3476886"/>
            <a:ext cx="6647248" cy="6686550"/>
            <a:chOff x="0" y="0"/>
            <a:chExt cx="1750715" cy="1761067"/>
          </a:xfrm>
        </p:grpSpPr>
        <p:sp>
          <p:nvSpPr>
            <p:cNvPr id="5" name="Freeform 5"/>
            <p:cNvSpPr/>
            <p:nvPr/>
          </p:nvSpPr>
          <p:spPr>
            <a:xfrm>
              <a:off x="0" y="0"/>
              <a:ext cx="1750715" cy="1761067"/>
            </a:xfrm>
            <a:custGeom>
              <a:avLst/>
              <a:gdLst/>
              <a:ahLst/>
              <a:cxnLst/>
              <a:rect l="l" t="t" r="r" b="b"/>
              <a:pathLst>
                <a:path w="1750715" h="1761067">
                  <a:moveTo>
                    <a:pt x="59399" y="0"/>
                  </a:moveTo>
                  <a:lnTo>
                    <a:pt x="1691317" y="0"/>
                  </a:lnTo>
                  <a:cubicBezTo>
                    <a:pt x="1707070" y="0"/>
                    <a:pt x="1722179" y="6258"/>
                    <a:pt x="1733318" y="17397"/>
                  </a:cubicBezTo>
                  <a:cubicBezTo>
                    <a:pt x="1744457" y="28537"/>
                    <a:pt x="1750715" y="43645"/>
                    <a:pt x="1750715" y="59399"/>
                  </a:cubicBezTo>
                  <a:lnTo>
                    <a:pt x="1750715" y="1701668"/>
                  </a:lnTo>
                  <a:cubicBezTo>
                    <a:pt x="1750715" y="1717422"/>
                    <a:pt x="1744457" y="1732530"/>
                    <a:pt x="1733318" y="1743669"/>
                  </a:cubicBezTo>
                  <a:cubicBezTo>
                    <a:pt x="1722179" y="1754809"/>
                    <a:pt x="1707070" y="1761067"/>
                    <a:pt x="1691317" y="1761067"/>
                  </a:cubicBezTo>
                  <a:lnTo>
                    <a:pt x="59399" y="1761067"/>
                  </a:lnTo>
                  <a:cubicBezTo>
                    <a:pt x="43645" y="1761067"/>
                    <a:pt x="28537" y="1754809"/>
                    <a:pt x="17397" y="1743669"/>
                  </a:cubicBezTo>
                  <a:cubicBezTo>
                    <a:pt x="6258" y="1732530"/>
                    <a:pt x="0" y="1717422"/>
                    <a:pt x="0" y="1701668"/>
                  </a:cubicBezTo>
                  <a:lnTo>
                    <a:pt x="0" y="59399"/>
                  </a:lnTo>
                  <a:cubicBezTo>
                    <a:pt x="0" y="43645"/>
                    <a:pt x="6258" y="28537"/>
                    <a:pt x="17397" y="17397"/>
                  </a:cubicBezTo>
                  <a:cubicBezTo>
                    <a:pt x="28537" y="6258"/>
                    <a:pt x="43645" y="0"/>
                    <a:pt x="59399" y="0"/>
                  </a:cubicBezTo>
                  <a:close/>
                </a:path>
              </a:pathLst>
            </a:custGeom>
            <a:solidFill>
              <a:srgbClr val="737373"/>
            </a:solidFill>
          </p:spPr>
        </p:sp>
        <p:sp>
          <p:nvSpPr>
            <p:cNvPr id="6" name="TextBox 6"/>
            <p:cNvSpPr txBox="1"/>
            <p:nvPr/>
          </p:nvSpPr>
          <p:spPr>
            <a:xfrm>
              <a:off x="402688" y="488421"/>
              <a:ext cx="812800" cy="784225"/>
            </a:xfrm>
            <a:prstGeom prst="rect">
              <a:avLst/>
            </a:prstGeom>
          </p:spPr>
          <p:txBody>
            <a:bodyPr lIns="50800" tIns="50800" rIns="50800" bIns="50800" rtlCol="0" anchor="ctr"/>
            <a:lstStyle/>
            <a:p>
              <a:pPr algn="ctr">
                <a:lnSpc>
                  <a:spcPts val="2376"/>
                </a:lnSpc>
              </a:pPr>
              <a:r>
                <a:rPr lang="en-US" sz="2400" dirty="0">
                  <a:solidFill>
                    <a:srgbClr val="FFFFFF"/>
                  </a:solidFill>
                  <a:latin typeface="Poppins Italics"/>
                </a:rPr>
                <a:t>The `Registration` class represents the registration form frame, where users can enter their UID, password, email, phone number, and location. It includes a "SAVE AND BACK" button to save the registration details and return to the main frame.</a:t>
              </a:r>
            </a:p>
            <a:p>
              <a:pPr algn="ctr">
                <a:lnSpc>
                  <a:spcPts val="2376"/>
                </a:lnSpc>
              </a:pPr>
              <a:endParaRPr lang="en-US" sz="2400" dirty="0">
                <a:solidFill>
                  <a:srgbClr val="FFFFFF"/>
                </a:solidFill>
                <a:latin typeface="Poppins Italics"/>
              </a:endParaRPr>
            </a:p>
          </p:txBody>
        </p:sp>
      </p:grpSp>
      <p:grpSp>
        <p:nvGrpSpPr>
          <p:cNvPr id="7" name="Group 7"/>
          <p:cNvGrpSpPr/>
          <p:nvPr/>
        </p:nvGrpSpPr>
        <p:grpSpPr>
          <a:xfrm>
            <a:off x="11091828" y="3476886"/>
            <a:ext cx="6890686" cy="6686550"/>
            <a:chOff x="0" y="0"/>
            <a:chExt cx="1814831" cy="1761067"/>
          </a:xfrm>
        </p:grpSpPr>
        <p:sp>
          <p:nvSpPr>
            <p:cNvPr id="8" name="Freeform 8"/>
            <p:cNvSpPr/>
            <p:nvPr/>
          </p:nvSpPr>
          <p:spPr>
            <a:xfrm>
              <a:off x="0" y="0"/>
              <a:ext cx="1814831" cy="1761067"/>
            </a:xfrm>
            <a:custGeom>
              <a:avLst/>
              <a:gdLst/>
              <a:ahLst/>
              <a:cxnLst/>
              <a:rect l="l" t="t" r="r" b="b"/>
              <a:pathLst>
                <a:path w="1814831" h="1761067">
                  <a:moveTo>
                    <a:pt x="57300" y="0"/>
                  </a:moveTo>
                  <a:lnTo>
                    <a:pt x="1757531" y="0"/>
                  </a:lnTo>
                  <a:cubicBezTo>
                    <a:pt x="1789176" y="0"/>
                    <a:pt x="1814831" y="25654"/>
                    <a:pt x="1814831" y="57300"/>
                  </a:cubicBezTo>
                  <a:lnTo>
                    <a:pt x="1814831" y="1703767"/>
                  </a:lnTo>
                  <a:cubicBezTo>
                    <a:pt x="1814831" y="1735412"/>
                    <a:pt x="1789176" y="1761067"/>
                    <a:pt x="1757531" y="1761067"/>
                  </a:cubicBezTo>
                  <a:lnTo>
                    <a:pt x="57300" y="1761067"/>
                  </a:lnTo>
                  <a:cubicBezTo>
                    <a:pt x="42103" y="1761067"/>
                    <a:pt x="27529" y="1755030"/>
                    <a:pt x="16783" y="1744284"/>
                  </a:cubicBezTo>
                  <a:cubicBezTo>
                    <a:pt x="6037" y="1733538"/>
                    <a:pt x="0" y="1718963"/>
                    <a:pt x="0" y="1703767"/>
                  </a:cubicBezTo>
                  <a:lnTo>
                    <a:pt x="0" y="57300"/>
                  </a:lnTo>
                  <a:cubicBezTo>
                    <a:pt x="0" y="25654"/>
                    <a:pt x="25654" y="0"/>
                    <a:pt x="57300" y="0"/>
                  </a:cubicBezTo>
                  <a:close/>
                </a:path>
              </a:pathLst>
            </a:custGeom>
            <a:solidFill>
              <a:srgbClr val="737373"/>
            </a:solidFill>
          </p:spPr>
        </p:sp>
        <p:sp>
          <p:nvSpPr>
            <p:cNvPr id="9" name="TextBox 9"/>
            <p:cNvSpPr txBox="1"/>
            <p:nvPr/>
          </p:nvSpPr>
          <p:spPr>
            <a:xfrm>
              <a:off x="501015" y="398805"/>
              <a:ext cx="812800" cy="784225"/>
            </a:xfrm>
            <a:prstGeom prst="rect">
              <a:avLst/>
            </a:prstGeom>
          </p:spPr>
          <p:txBody>
            <a:bodyPr lIns="50800" tIns="50800" rIns="50800" bIns="50800" rtlCol="0" anchor="ctr"/>
            <a:lstStyle/>
            <a:p>
              <a:pPr algn="ctr">
                <a:lnSpc>
                  <a:spcPts val="2376"/>
                </a:lnSpc>
              </a:pPr>
              <a:r>
                <a:rPr lang="en-US" sz="2400" dirty="0">
                  <a:solidFill>
                    <a:srgbClr val="FFFFFF"/>
                  </a:solidFill>
                  <a:latin typeface="Poppins Italics"/>
                </a:rPr>
                <a:t>The `</a:t>
              </a:r>
              <a:r>
                <a:rPr lang="en-US" sz="2400" dirty="0" err="1">
                  <a:solidFill>
                    <a:srgbClr val="FFFFFF"/>
                  </a:solidFill>
                  <a:latin typeface="Poppins Italics"/>
                </a:rPr>
                <a:t>userLogin</a:t>
              </a:r>
              <a:r>
                <a:rPr lang="en-US" sz="2400" dirty="0">
                  <a:solidFill>
                    <a:srgbClr val="FFFFFF"/>
                  </a:solidFill>
                  <a:latin typeface="Poppins Italics"/>
                </a:rPr>
                <a:t>` class is similar to the `</a:t>
              </a:r>
              <a:r>
                <a:rPr lang="en-US" sz="2400" dirty="0" err="1">
                  <a:solidFill>
                    <a:srgbClr val="FFFFFF"/>
                  </a:solidFill>
                  <a:latin typeface="Poppins Italics"/>
                </a:rPr>
                <a:t>adminlogin</a:t>
              </a:r>
              <a:r>
                <a:rPr lang="en-US" sz="2400" dirty="0">
                  <a:solidFill>
                    <a:srgbClr val="FFFFFF"/>
                  </a:solidFill>
                  <a:latin typeface="Poppins Italics"/>
                </a:rPr>
                <a:t>` class but represents the user login frame, where users can enter their username and password to log in.</a:t>
              </a:r>
            </a:p>
            <a:p>
              <a:pPr algn="ctr">
                <a:lnSpc>
                  <a:spcPts val="2376"/>
                </a:lnSpc>
              </a:pPr>
              <a:endParaRPr lang="en-US" sz="2400" dirty="0">
                <a:solidFill>
                  <a:srgbClr val="FFFFFF"/>
                </a:solidFill>
                <a:latin typeface="Poppins Italics"/>
              </a:endParaRPr>
            </a:p>
          </p:txBody>
        </p:sp>
      </p:grpSp>
      <p:sp>
        <p:nvSpPr>
          <p:cNvPr id="10" name="TextBox 10"/>
          <p:cNvSpPr txBox="1"/>
          <p:nvPr/>
        </p:nvSpPr>
        <p:spPr>
          <a:xfrm>
            <a:off x="1028700" y="2620493"/>
            <a:ext cx="17129822" cy="543457"/>
          </a:xfrm>
          <a:prstGeom prst="rect">
            <a:avLst/>
          </a:prstGeom>
        </p:spPr>
        <p:txBody>
          <a:bodyPr lIns="0" tIns="0" rIns="0" bIns="0" rtlCol="0" anchor="t">
            <a:spAutoFit/>
          </a:bodyPr>
          <a:lstStyle/>
          <a:p>
            <a:pPr>
              <a:lnSpc>
                <a:spcPts val="4096"/>
              </a:lnSpc>
            </a:pPr>
            <a:r>
              <a:rPr lang="en-US" sz="4137">
                <a:solidFill>
                  <a:srgbClr val="000000"/>
                </a:solidFill>
                <a:latin typeface="Hammersmith One"/>
              </a:rPr>
              <a:t>Registrations                                                        User Login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5566" y="510186"/>
            <a:ext cx="1242625" cy="103702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54733" y="7935086"/>
            <a:ext cx="12319772" cy="1001261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2865566" y="-1672434"/>
            <a:ext cx="4443665" cy="3344868"/>
          </a:xfrm>
          <a:prstGeom prst="rect">
            <a:avLst/>
          </a:prstGeom>
        </p:spPr>
      </p:pic>
      <p:grpSp>
        <p:nvGrpSpPr>
          <p:cNvPr id="5" name="Group 5"/>
          <p:cNvGrpSpPr/>
          <p:nvPr/>
        </p:nvGrpSpPr>
        <p:grpSpPr>
          <a:xfrm>
            <a:off x="550393" y="3027716"/>
            <a:ext cx="4666654" cy="4907371"/>
            <a:chOff x="0" y="0"/>
            <a:chExt cx="1229078" cy="1292476"/>
          </a:xfrm>
        </p:grpSpPr>
        <p:sp>
          <p:nvSpPr>
            <p:cNvPr id="6" name="Freeform 6"/>
            <p:cNvSpPr/>
            <p:nvPr/>
          </p:nvSpPr>
          <p:spPr>
            <a:xfrm>
              <a:off x="0" y="0"/>
              <a:ext cx="1229078" cy="1292476"/>
            </a:xfrm>
            <a:custGeom>
              <a:avLst/>
              <a:gdLst/>
              <a:ahLst/>
              <a:cxnLst/>
              <a:rect l="l" t="t" r="r" b="b"/>
              <a:pathLst>
                <a:path w="1229078" h="1292476">
                  <a:moveTo>
                    <a:pt x="84608" y="0"/>
                  </a:moveTo>
                  <a:lnTo>
                    <a:pt x="1144469" y="0"/>
                  </a:lnTo>
                  <a:cubicBezTo>
                    <a:pt x="1166909" y="0"/>
                    <a:pt x="1188429" y="8914"/>
                    <a:pt x="1204296" y="24781"/>
                  </a:cubicBezTo>
                  <a:cubicBezTo>
                    <a:pt x="1220164" y="40648"/>
                    <a:pt x="1229078" y="62169"/>
                    <a:pt x="1229078" y="84608"/>
                  </a:cubicBezTo>
                  <a:lnTo>
                    <a:pt x="1229078" y="1207868"/>
                  </a:lnTo>
                  <a:cubicBezTo>
                    <a:pt x="1229078" y="1254596"/>
                    <a:pt x="1191197" y="1292476"/>
                    <a:pt x="1144469" y="1292476"/>
                  </a:cubicBezTo>
                  <a:lnTo>
                    <a:pt x="84608" y="1292476"/>
                  </a:lnTo>
                  <a:cubicBezTo>
                    <a:pt x="62169" y="1292476"/>
                    <a:pt x="40648" y="1283562"/>
                    <a:pt x="24781" y="1267695"/>
                  </a:cubicBezTo>
                  <a:cubicBezTo>
                    <a:pt x="8914" y="1251828"/>
                    <a:pt x="0" y="1230307"/>
                    <a:pt x="0" y="1207868"/>
                  </a:cubicBezTo>
                  <a:lnTo>
                    <a:pt x="0" y="84608"/>
                  </a:lnTo>
                  <a:cubicBezTo>
                    <a:pt x="0" y="62169"/>
                    <a:pt x="8914" y="40648"/>
                    <a:pt x="24781" y="24781"/>
                  </a:cubicBezTo>
                  <a:cubicBezTo>
                    <a:pt x="40648" y="8914"/>
                    <a:pt x="62169" y="0"/>
                    <a:pt x="84608" y="0"/>
                  </a:cubicBezTo>
                  <a:close/>
                </a:path>
              </a:pathLst>
            </a:custGeom>
            <a:solidFill>
              <a:srgbClr val="F47C00"/>
            </a:solidFill>
          </p:spPr>
        </p:sp>
        <p:sp>
          <p:nvSpPr>
            <p:cNvPr id="7" name="TextBox 7"/>
            <p:cNvSpPr txBox="1"/>
            <p:nvPr/>
          </p:nvSpPr>
          <p:spPr>
            <a:xfrm>
              <a:off x="205910" y="254125"/>
              <a:ext cx="812800" cy="784225"/>
            </a:xfrm>
            <a:prstGeom prst="rect">
              <a:avLst/>
            </a:prstGeom>
          </p:spPr>
          <p:txBody>
            <a:bodyPr lIns="50800" tIns="50800" rIns="50800" bIns="50800" rtlCol="0" anchor="ctr"/>
            <a:lstStyle/>
            <a:p>
              <a:pPr algn="ctr">
                <a:lnSpc>
                  <a:spcPts val="2771"/>
                </a:lnSpc>
              </a:pPr>
              <a:r>
                <a:rPr lang="en-US" sz="2799" dirty="0">
                  <a:solidFill>
                    <a:srgbClr val="000000"/>
                  </a:solidFill>
                  <a:latin typeface="Poppins Italics"/>
                </a:rPr>
                <a:t>This class represents an admin login form. Admin users can enter their username and password to log in and access the admin view.</a:t>
              </a:r>
            </a:p>
            <a:p>
              <a:pPr algn="ctr">
                <a:lnSpc>
                  <a:spcPts val="2079"/>
                </a:lnSpc>
              </a:pPr>
              <a:endParaRPr lang="en-US" sz="2799" dirty="0">
                <a:solidFill>
                  <a:srgbClr val="000000"/>
                </a:solidFill>
                <a:latin typeface="Poppins Italics"/>
              </a:endParaRPr>
            </a:p>
          </p:txBody>
        </p:sp>
      </p:grpSp>
      <p:grpSp>
        <p:nvGrpSpPr>
          <p:cNvPr id="8" name="Group 8"/>
          <p:cNvGrpSpPr/>
          <p:nvPr/>
        </p:nvGrpSpPr>
        <p:grpSpPr>
          <a:xfrm>
            <a:off x="6367977" y="3027716"/>
            <a:ext cx="5346642" cy="4907371"/>
            <a:chOff x="0" y="0"/>
            <a:chExt cx="1408169" cy="1292476"/>
          </a:xfrm>
        </p:grpSpPr>
        <p:sp>
          <p:nvSpPr>
            <p:cNvPr id="9" name="Freeform 9"/>
            <p:cNvSpPr/>
            <p:nvPr/>
          </p:nvSpPr>
          <p:spPr>
            <a:xfrm>
              <a:off x="0" y="0"/>
              <a:ext cx="1408169" cy="1292476"/>
            </a:xfrm>
            <a:custGeom>
              <a:avLst/>
              <a:gdLst/>
              <a:ahLst/>
              <a:cxnLst/>
              <a:rect l="l" t="t" r="r" b="b"/>
              <a:pathLst>
                <a:path w="1408169" h="1292476">
                  <a:moveTo>
                    <a:pt x="73848" y="0"/>
                  </a:moveTo>
                  <a:lnTo>
                    <a:pt x="1334321" y="0"/>
                  </a:lnTo>
                  <a:cubicBezTo>
                    <a:pt x="1375106" y="0"/>
                    <a:pt x="1408169" y="33063"/>
                    <a:pt x="1408169" y="73848"/>
                  </a:cubicBezTo>
                  <a:lnTo>
                    <a:pt x="1408169" y="1218628"/>
                  </a:lnTo>
                  <a:cubicBezTo>
                    <a:pt x="1408169" y="1259413"/>
                    <a:pt x="1375106" y="1292476"/>
                    <a:pt x="1334321" y="1292476"/>
                  </a:cubicBezTo>
                  <a:lnTo>
                    <a:pt x="73848" y="1292476"/>
                  </a:lnTo>
                  <a:cubicBezTo>
                    <a:pt x="33063" y="1292476"/>
                    <a:pt x="0" y="1259413"/>
                    <a:pt x="0" y="1218628"/>
                  </a:cubicBezTo>
                  <a:lnTo>
                    <a:pt x="0" y="73848"/>
                  </a:lnTo>
                  <a:cubicBezTo>
                    <a:pt x="0" y="33063"/>
                    <a:pt x="33063" y="0"/>
                    <a:pt x="73848" y="0"/>
                  </a:cubicBezTo>
                  <a:close/>
                </a:path>
              </a:pathLst>
            </a:custGeom>
            <a:solidFill>
              <a:srgbClr val="F47C00"/>
            </a:solidFill>
          </p:spPr>
        </p:sp>
        <p:sp>
          <p:nvSpPr>
            <p:cNvPr id="10" name="TextBox 10"/>
            <p:cNvSpPr txBox="1"/>
            <p:nvPr/>
          </p:nvSpPr>
          <p:spPr>
            <a:xfrm>
              <a:off x="112045" y="254125"/>
              <a:ext cx="1184079" cy="784225"/>
            </a:xfrm>
            <a:prstGeom prst="rect">
              <a:avLst/>
            </a:prstGeom>
          </p:spPr>
          <p:txBody>
            <a:bodyPr lIns="50800" tIns="50800" rIns="50800" bIns="50800" rtlCol="0" anchor="ctr"/>
            <a:lstStyle/>
            <a:p>
              <a:pPr algn="ctr">
                <a:lnSpc>
                  <a:spcPts val="2771"/>
                </a:lnSpc>
              </a:pPr>
              <a:r>
                <a:rPr lang="en-US" sz="2799" dirty="0">
                  <a:solidFill>
                    <a:srgbClr val="000000"/>
                  </a:solidFill>
                  <a:latin typeface="Poppins Italics"/>
                </a:rPr>
                <a:t>This class represents a complaint object with attributes like token ID, device type, description, issue, and specs. It overrides the `</a:t>
              </a:r>
              <a:r>
                <a:rPr lang="en-US" sz="2799" dirty="0" err="1">
                  <a:solidFill>
                    <a:srgbClr val="000000"/>
                  </a:solidFill>
                  <a:latin typeface="Poppins Italics"/>
                </a:rPr>
                <a:t>toString</a:t>
              </a:r>
              <a:r>
                <a:rPr lang="en-US" sz="2799" dirty="0">
                  <a:solidFill>
                    <a:srgbClr val="000000"/>
                  </a:solidFill>
                  <a:latin typeface="Poppins Italics"/>
                </a:rPr>
                <a:t>()` method to provide a string representation of the complaint.</a:t>
              </a:r>
            </a:p>
            <a:p>
              <a:pPr algn="ctr">
                <a:lnSpc>
                  <a:spcPts val="2376"/>
                </a:lnSpc>
              </a:pPr>
              <a:endParaRPr lang="en-US" sz="2799" dirty="0">
                <a:solidFill>
                  <a:srgbClr val="000000"/>
                </a:solidFill>
                <a:latin typeface="Poppins Italics"/>
              </a:endParaRPr>
            </a:p>
          </p:txBody>
        </p:sp>
      </p:grpSp>
      <p:grpSp>
        <p:nvGrpSpPr>
          <p:cNvPr id="11" name="Group 11"/>
          <p:cNvGrpSpPr/>
          <p:nvPr/>
        </p:nvGrpSpPr>
        <p:grpSpPr>
          <a:xfrm>
            <a:off x="12507489" y="3162325"/>
            <a:ext cx="5367016" cy="4772762"/>
            <a:chOff x="0" y="0"/>
            <a:chExt cx="1413535" cy="1257024"/>
          </a:xfrm>
        </p:grpSpPr>
        <p:sp>
          <p:nvSpPr>
            <p:cNvPr id="12" name="Freeform 12"/>
            <p:cNvSpPr/>
            <p:nvPr/>
          </p:nvSpPr>
          <p:spPr>
            <a:xfrm>
              <a:off x="0" y="0"/>
              <a:ext cx="1413535" cy="1257024"/>
            </a:xfrm>
            <a:custGeom>
              <a:avLst/>
              <a:gdLst/>
              <a:ahLst/>
              <a:cxnLst/>
              <a:rect l="l" t="t" r="r" b="b"/>
              <a:pathLst>
                <a:path w="1413535" h="1257024">
                  <a:moveTo>
                    <a:pt x="73567" y="0"/>
                  </a:moveTo>
                  <a:lnTo>
                    <a:pt x="1339968" y="0"/>
                  </a:lnTo>
                  <a:cubicBezTo>
                    <a:pt x="1380598" y="0"/>
                    <a:pt x="1413535" y="32937"/>
                    <a:pt x="1413535" y="73567"/>
                  </a:cubicBezTo>
                  <a:lnTo>
                    <a:pt x="1413535" y="1183456"/>
                  </a:lnTo>
                  <a:cubicBezTo>
                    <a:pt x="1413535" y="1224086"/>
                    <a:pt x="1380598" y="1257024"/>
                    <a:pt x="1339968" y="1257024"/>
                  </a:cubicBezTo>
                  <a:lnTo>
                    <a:pt x="73567" y="1257024"/>
                  </a:lnTo>
                  <a:cubicBezTo>
                    <a:pt x="32937" y="1257024"/>
                    <a:pt x="0" y="1224086"/>
                    <a:pt x="0" y="1183456"/>
                  </a:cubicBezTo>
                  <a:lnTo>
                    <a:pt x="0" y="73567"/>
                  </a:lnTo>
                  <a:cubicBezTo>
                    <a:pt x="0" y="32937"/>
                    <a:pt x="32937" y="0"/>
                    <a:pt x="73567" y="0"/>
                  </a:cubicBezTo>
                  <a:close/>
                </a:path>
              </a:pathLst>
            </a:custGeom>
            <a:solidFill>
              <a:srgbClr val="F47C00"/>
            </a:solidFill>
          </p:spPr>
        </p:sp>
        <p:sp>
          <p:nvSpPr>
            <p:cNvPr id="13" name="TextBox 13"/>
            <p:cNvSpPr txBox="1"/>
            <p:nvPr/>
          </p:nvSpPr>
          <p:spPr>
            <a:xfrm>
              <a:off x="157738" y="260109"/>
              <a:ext cx="1143941" cy="784225"/>
            </a:xfrm>
            <a:prstGeom prst="rect">
              <a:avLst/>
            </a:prstGeom>
          </p:spPr>
          <p:txBody>
            <a:bodyPr lIns="50800" tIns="50800" rIns="50800" bIns="50800" rtlCol="0" anchor="ctr"/>
            <a:lstStyle/>
            <a:p>
              <a:pPr algn="ctr">
                <a:lnSpc>
                  <a:spcPts val="2771"/>
                </a:lnSpc>
              </a:pPr>
              <a:r>
                <a:rPr lang="en-US" sz="2799" dirty="0">
                  <a:solidFill>
                    <a:srgbClr val="000000"/>
                  </a:solidFill>
                  <a:latin typeface="Poppins Italics"/>
                </a:rPr>
                <a:t>This class represents an acknowledgment window that is displayed after a successful submission. It shows a success message and a token number.</a:t>
              </a:r>
            </a:p>
            <a:p>
              <a:pPr algn="ctr">
                <a:lnSpc>
                  <a:spcPts val="2376"/>
                </a:lnSpc>
              </a:pPr>
              <a:endParaRPr lang="en-US" sz="2799" dirty="0">
                <a:solidFill>
                  <a:srgbClr val="000000"/>
                </a:solidFill>
                <a:latin typeface="Poppins Italics"/>
              </a:endParaRPr>
            </a:p>
          </p:txBody>
        </p:sp>
      </p:grpSp>
      <p:sp>
        <p:nvSpPr>
          <p:cNvPr id="14" name="TextBox 14"/>
          <p:cNvSpPr txBox="1"/>
          <p:nvPr/>
        </p:nvSpPr>
        <p:spPr>
          <a:xfrm>
            <a:off x="1620887" y="1487772"/>
            <a:ext cx="3273177" cy="734061"/>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Poppins"/>
              </a:rPr>
              <a:t>Admin login </a:t>
            </a:r>
          </a:p>
        </p:txBody>
      </p:sp>
      <p:sp>
        <p:nvSpPr>
          <p:cNvPr id="15" name="TextBox 15"/>
          <p:cNvSpPr txBox="1"/>
          <p:nvPr/>
        </p:nvSpPr>
        <p:spPr>
          <a:xfrm>
            <a:off x="6178392" y="1487772"/>
            <a:ext cx="5259735" cy="734061"/>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Poppins"/>
              </a:rPr>
              <a:t>Complaint module</a:t>
            </a:r>
          </a:p>
        </p:txBody>
      </p:sp>
      <p:sp>
        <p:nvSpPr>
          <p:cNvPr id="16" name="TextBox 16"/>
          <p:cNvSpPr txBox="1"/>
          <p:nvPr/>
        </p:nvSpPr>
        <p:spPr>
          <a:xfrm>
            <a:off x="12363018" y="1487772"/>
            <a:ext cx="5259735" cy="734061"/>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Poppins"/>
              </a:rPr>
              <a:t>Acknowledgement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5566" y="510186"/>
            <a:ext cx="1242625" cy="103702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H="1" flipV="1">
            <a:off x="16066167" y="8614566"/>
            <a:ext cx="4443665" cy="3344868"/>
          </a:xfrm>
          <a:prstGeom prst="rect">
            <a:avLst/>
          </a:prstGeom>
        </p:spPr>
      </p:pic>
      <p:grpSp>
        <p:nvGrpSpPr>
          <p:cNvPr id="4" name="Group 4"/>
          <p:cNvGrpSpPr/>
          <p:nvPr/>
        </p:nvGrpSpPr>
        <p:grpSpPr>
          <a:xfrm>
            <a:off x="767637" y="2690740"/>
            <a:ext cx="4818827" cy="6567560"/>
            <a:chOff x="0" y="0"/>
            <a:chExt cx="1269156" cy="1729728"/>
          </a:xfrm>
        </p:grpSpPr>
        <p:sp>
          <p:nvSpPr>
            <p:cNvPr id="5" name="Freeform 5"/>
            <p:cNvSpPr/>
            <p:nvPr/>
          </p:nvSpPr>
          <p:spPr>
            <a:xfrm>
              <a:off x="0" y="0"/>
              <a:ext cx="1269156" cy="1729728"/>
            </a:xfrm>
            <a:custGeom>
              <a:avLst/>
              <a:gdLst/>
              <a:ahLst/>
              <a:cxnLst/>
              <a:rect l="l" t="t" r="r" b="b"/>
              <a:pathLst>
                <a:path w="1269156" h="1729728">
                  <a:moveTo>
                    <a:pt x="0" y="0"/>
                  </a:moveTo>
                  <a:lnTo>
                    <a:pt x="1269156" y="0"/>
                  </a:lnTo>
                  <a:lnTo>
                    <a:pt x="1269156" y="1729728"/>
                  </a:lnTo>
                  <a:lnTo>
                    <a:pt x="0" y="1729728"/>
                  </a:lnTo>
                  <a:close/>
                </a:path>
              </a:pathLst>
            </a:custGeom>
            <a:solidFill>
              <a:srgbClr val="1D3447"/>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376"/>
                </a:lnSpc>
              </a:pPr>
              <a:endParaRPr/>
            </a:p>
          </p:txBody>
        </p:sp>
      </p:grpSp>
      <p:grpSp>
        <p:nvGrpSpPr>
          <p:cNvPr id="7" name="Group 7"/>
          <p:cNvGrpSpPr/>
          <p:nvPr/>
        </p:nvGrpSpPr>
        <p:grpSpPr>
          <a:xfrm>
            <a:off x="6235261" y="2690740"/>
            <a:ext cx="5327009" cy="6567560"/>
            <a:chOff x="0" y="0"/>
            <a:chExt cx="1402998" cy="1729728"/>
          </a:xfrm>
        </p:grpSpPr>
        <p:sp>
          <p:nvSpPr>
            <p:cNvPr id="8" name="Freeform 8"/>
            <p:cNvSpPr/>
            <p:nvPr/>
          </p:nvSpPr>
          <p:spPr>
            <a:xfrm>
              <a:off x="0" y="0"/>
              <a:ext cx="1402998" cy="1729728"/>
            </a:xfrm>
            <a:custGeom>
              <a:avLst/>
              <a:gdLst/>
              <a:ahLst/>
              <a:cxnLst/>
              <a:rect l="l" t="t" r="r" b="b"/>
              <a:pathLst>
                <a:path w="1402998" h="1729728">
                  <a:moveTo>
                    <a:pt x="0" y="0"/>
                  </a:moveTo>
                  <a:lnTo>
                    <a:pt x="1402998" y="0"/>
                  </a:lnTo>
                  <a:lnTo>
                    <a:pt x="1402998" y="1729728"/>
                  </a:lnTo>
                  <a:lnTo>
                    <a:pt x="0" y="1729728"/>
                  </a:lnTo>
                  <a:close/>
                </a:path>
              </a:pathLst>
            </a:custGeom>
            <a:solidFill>
              <a:srgbClr val="1D3447"/>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376"/>
                </a:lnSpc>
              </a:pPr>
              <a:endParaRPr/>
            </a:p>
          </p:txBody>
        </p:sp>
      </p:grpSp>
      <p:grpSp>
        <p:nvGrpSpPr>
          <p:cNvPr id="10" name="Group 10"/>
          <p:cNvGrpSpPr/>
          <p:nvPr/>
        </p:nvGrpSpPr>
        <p:grpSpPr>
          <a:xfrm>
            <a:off x="11993824" y="2690740"/>
            <a:ext cx="5265476" cy="6567560"/>
            <a:chOff x="0" y="0"/>
            <a:chExt cx="1386792" cy="1729728"/>
          </a:xfrm>
        </p:grpSpPr>
        <p:sp>
          <p:nvSpPr>
            <p:cNvPr id="11" name="Freeform 11"/>
            <p:cNvSpPr/>
            <p:nvPr/>
          </p:nvSpPr>
          <p:spPr>
            <a:xfrm>
              <a:off x="0" y="0"/>
              <a:ext cx="1386792" cy="1729728"/>
            </a:xfrm>
            <a:custGeom>
              <a:avLst/>
              <a:gdLst/>
              <a:ahLst/>
              <a:cxnLst/>
              <a:rect l="l" t="t" r="r" b="b"/>
              <a:pathLst>
                <a:path w="1386792" h="1729728">
                  <a:moveTo>
                    <a:pt x="0" y="0"/>
                  </a:moveTo>
                  <a:lnTo>
                    <a:pt x="1386792" y="0"/>
                  </a:lnTo>
                  <a:lnTo>
                    <a:pt x="1386792" y="1729728"/>
                  </a:lnTo>
                  <a:lnTo>
                    <a:pt x="0" y="1729728"/>
                  </a:lnTo>
                  <a:close/>
                </a:path>
              </a:pathLst>
            </a:custGeom>
            <a:solidFill>
              <a:srgbClr val="1D3447"/>
            </a:solidFill>
          </p:spPr>
        </p:sp>
        <p:sp>
          <p:nvSpPr>
            <p:cNvPr id="12" name="TextBox 12"/>
            <p:cNvSpPr txBox="1"/>
            <p:nvPr/>
          </p:nvSpPr>
          <p:spPr>
            <a:xfrm>
              <a:off x="0" y="28575"/>
              <a:ext cx="812800" cy="784225"/>
            </a:xfrm>
            <a:prstGeom prst="rect">
              <a:avLst/>
            </a:prstGeom>
          </p:spPr>
          <p:txBody>
            <a:bodyPr lIns="50800" tIns="50800" rIns="50800" bIns="50800" rtlCol="0" anchor="ctr"/>
            <a:lstStyle/>
            <a:p>
              <a:pPr algn="ctr">
                <a:lnSpc>
                  <a:spcPts val="2376"/>
                </a:lnSpc>
              </a:pPr>
              <a:endParaRPr/>
            </a:p>
          </p:txBody>
        </p:sp>
      </p:grpSp>
      <p:pic>
        <p:nvPicPr>
          <p:cNvPr id="13" name="Picture 13"/>
          <p:cNvPicPr>
            <a:picLocks noChangeAspect="1"/>
          </p:cNvPicPr>
          <p:nvPr/>
        </p:nvPicPr>
        <p:blipFill>
          <a:blip r:embed="rId6"/>
          <a:srcRect l="3784" r="15204"/>
          <a:stretch>
            <a:fillRect/>
          </a:stretch>
        </p:blipFill>
        <p:spPr>
          <a:xfrm>
            <a:off x="1028700" y="4035768"/>
            <a:ext cx="4458616" cy="4548985"/>
          </a:xfrm>
          <a:prstGeom prst="rect">
            <a:avLst/>
          </a:prstGeom>
        </p:spPr>
      </p:pic>
      <p:pic>
        <p:nvPicPr>
          <p:cNvPr id="14" name="Picture 14"/>
          <p:cNvPicPr>
            <a:picLocks noChangeAspect="1"/>
          </p:cNvPicPr>
          <p:nvPr/>
        </p:nvPicPr>
        <p:blipFill>
          <a:blip r:embed="rId7"/>
          <a:srcRect l="766" r="7717" b="3984"/>
          <a:stretch>
            <a:fillRect/>
          </a:stretch>
        </p:blipFill>
        <p:spPr>
          <a:xfrm>
            <a:off x="12191877" y="4035768"/>
            <a:ext cx="4869369" cy="4301280"/>
          </a:xfrm>
          <a:prstGeom prst="rect">
            <a:avLst/>
          </a:prstGeom>
        </p:spPr>
      </p:pic>
      <p:pic>
        <p:nvPicPr>
          <p:cNvPr id="15" name="Picture 15"/>
          <p:cNvPicPr>
            <a:picLocks noChangeAspect="1"/>
          </p:cNvPicPr>
          <p:nvPr/>
        </p:nvPicPr>
        <p:blipFill>
          <a:blip r:embed="rId8"/>
          <a:srcRect/>
          <a:stretch>
            <a:fillRect/>
          </a:stretch>
        </p:blipFill>
        <p:spPr>
          <a:xfrm>
            <a:off x="6305078" y="4140200"/>
            <a:ext cx="4974675" cy="4196848"/>
          </a:xfrm>
          <a:prstGeom prst="rect">
            <a:avLst/>
          </a:prstGeom>
        </p:spPr>
      </p:pic>
      <p:sp>
        <p:nvSpPr>
          <p:cNvPr id="16" name="TextBox 16"/>
          <p:cNvSpPr txBox="1"/>
          <p:nvPr/>
        </p:nvSpPr>
        <p:spPr>
          <a:xfrm>
            <a:off x="8107197" y="394891"/>
            <a:ext cx="6345112" cy="1152323"/>
          </a:xfrm>
          <a:prstGeom prst="rect">
            <a:avLst/>
          </a:prstGeom>
        </p:spPr>
        <p:txBody>
          <a:bodyPr lIns="0" tIns="0" rIns="0" bIns="0" rtlCol="0" anchor="t">
            <a:spAutoFit/>
          </a:bodyPr>
          <a:lstStyle/>
          <a:p>
            <a:pPr>
              <a:lnSpc>
                <a:spcPts val="8618"/>
              </a:lnSpc>
            </a:pPr>
            <a:r>
              <a:rPr lang="en-US" sz="8706">
                <a:solidFill>
                  <a:srgbClr val="000000"/>
                </a:solidFill>
                <a:latin typeface="Hammersmith One"/>
              </a:rPr>
              <a:t>UI of E-care</a:t>
            </a:r>
          </a:p>
        </p:txBody>
      </p:sp>
      <p:sp>
        <p:nvSpPr>
          <p:cNvPr id="17" name="TextBox 17"/>
          <p:cNvSpPr txBox="1"/>
          <p:nvPr/>
        </p:nvSpPr>
        <p:spPr>
          <a:xfrm>
            <a:off x="947742" y="2804003"/>
            <a:ext cx="4308028" cy="634932"/>
          </a:xfrm>
          <a:prstGeom prst="rect">
            <a:avLst/>
          </a:prstGeom>
        </p:spPr>
        <p:txBody>
          <a:bodyPr lIns="0" tIns="0" rIns="0" bIns="0" rtlCol="0" anchor="t">
            <a:spAutoFit/>
          </a:bodyPr>
          <a:lstStyle/>
          <a:p>
            <a:pPr algn="ctr">
              <a:lnSpc>
                <a:spcPts val="4998"/>
              </a:lnSpc>
              <a:spcBef>
                <a:spcPct val="0"/>
              </a:spcBef>
            </a:pPr>
            <a:r>
              <a:rPr lang="en-US" sz="3570">
                <a:solidFill>
                  <a:srgbClr val="FFFFFF"/>
                </a:solidFill>
                <a:latin typeface="Poppins"/>
              </a:rPr>
              <a:t>Registration form</a:t>
            </a:r>
          </a:p>
        </p:txBody>
      </p:sp>
      <p:sp>
        <p:nvSpPr>
          <p:cNvPr id="18" name="TextBox 18"/>
          <p:cNvSpPr txBox="1"/>
          <p:nvPr/>
        </p:nvSpPr>
        <p:spPr>
          <a:xfrm>
            <a:off x="12191877" y="2784953"/>
            <a:ext cx="4869369" cy="734061"/>
          </a:xfrm>
          <a:prstGeom prst="rect">
            <a:avLst/>
          </a:prstGeom>
        </p:spPr>
        <p:txBody>
          <a:bodyPr lIns="0" tIns="0" rIns="0" bIns="0" rtlCol="0" anchor="t">
            <a:spAutoFit/>
          </a:bodyPr>
          <a:lstStyle/>
          <a:p>
            <a:pPr algn="ctr">
              <a:lnSpc>
                <a:spcPts val="5739"/>
              </a:lnSpc>
              <a:spcBef>
                <a:spcPct val="0"/>
              </a:spcBef>
            </a:pPr>
            <a:r>
              <a:rPr lang="en-US" sz="4099">
                <a:solidFill>
                  <a:srgbClr val="FFFFFF"/>
                </a:solidFill>
                <a:latin typeface="Poppins"/>
              </a:rPr>
              <a:t>Complaint Module</a:t>
            </a:r>
          </a:p>
        </p:txBody>
      </p:sp>
      <p:sp>
        <p:nvSpPr>
          <p:cNvPr id="19" name="TextBox 19"/>
          <p:cNvSpPr txBox="1"/>
          <p:nvPr/>
        </p:nvSpPr>
        <p:spPr>
          <a:xfrm>
            <a:off x="6126639" y="2704875"/>
            <a:ext cx="5327009" cy="734061"/>
          </a:xfrm>
          <a:prstGeom prst="rect">
            <a:avLst/>
          </a:prstGeom>
        </p:spPr>
        <p:txBody>
          <a:bodyPr lIns="0" tIns="0" rIns="0" bIns="0" rtlCol="0" anchor="t">
            <a:spAutoFit/>
          </a:bodyPr>
          <a:lstStyle/>
          <a:p>
            <a:pPr algn="ctr">
              <a:lnSpc>
                <a:spcPts val="5739"/>
              </a:lnSpc>
              <a:spcBef>
                <a:spcPct val="0"/>
              </a:spcBef>
            </a:pPr>
            <a:r>
              <a:rPr lang="en-US" sz="4099">
                <a:solidFill>
                  <a:srgbClr val="FFFFFF"/>
                </a:solidFill>
                <a:latin typeface="Poppins"/>
              </a:rPr>
              <a:t>UserLogin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865566" y="-1672434"/>
            <a:ext cx="4443665" cy="3344868"/>
          </a:xfrm>
          <a:prstGeom prst="rect">
            <a:avLst/>
          </a:prstGeom>
        </p:spPr>
      </p:pic>
      <p:pic>
        <p:nvPicPr>
          <p:cNvPr id="3" name="Picture 3"/>
          <p:cNvPicPr>
            <a:picLocks noChangeAspect="1"/>
          </p:cNvPicPr>
          <p:nvPr/>
        </p:nvPicPr>
        <p:blipFill>
          <a:blip r:embed="rId4"/>
          <a:srcRect t="8962" b="3516"/>
          <a:stretch>
            <a:fillRect/>
          </a:stretch>
        </p:blipFill>
        <p:spPr>
          <a:xfrm>
            <a:off x="1565728" y="-2921192"/>
            <a:ext cx="15387690" cy="8972707"/>
          </a:xfrm>
          <a:prstGeom prst="rect">
            <a:avLst/>
          </a:prstGeom>
        </p:spPr>
      </p:pic>
      <p:pic>
        <p:nvPicPr>
          <p:cNvPr id="4" name="Picture 4"/>
          <p:cNvPicPr>
            <a:picLocks noChangeAspect="1"/>
          </p:cNvPicPr>
          <p:nvPr/>
        </p:nvPicPr>
        <p:blipFill>
          <a:blip r:embed="rId4"/>
          <a:srcRect/>
          <a:stretch>
            <a:fillRect/>
          </a:stretch>
        </p:blipFill>
        <p:spPr>
          <a:xfrm>
            <a:off x="1565728" y="5157770"/>
            <a:ext cx="15387690" cy="10258460"/>
          </a:xfrm>
          <a:prstGeom prst="rect">
            <a:avLst/>
          </a:prstGeom>
        </p:spPr>
      </p:pic>
      <p:sp>
        <p:nvSpPr>
          <p:cNvPr id="5" name="TextBox 5"/>
          <p:cNvSpPr txBox="1"/>
          <p:nvPr/>
        </p:nvSpPr>
        <p:spPr>
          <a:xfrm>
            <a:off x="3687573" y="3274908"/>
            <a:ext cx="12179663" cy="7012092"/>
          </a:xfrm>
          <a:prstGeom prst="rect">
            <a:avLst/>
          </a:prstGeom>
        </p:spPr>
        <p:txBody>
          <a:bodyPr lIns="0" tIns="0" rIns="0" bIns="0" rtlCol="0" anchor="t">
            <a:spAutoFit/>
          </a:bodyPr>
          <a:lstStyle/>
          <a:p>
            <a:pPr>
              <a:lnSpc>
                <a:spcPts val="6982"/>
              </a:lnSpc>
            </a:pPr>
            <a:r>
              <a:rPr lang="en-US" sz="3674">
                <a:solidFill>
                  <a:srgbClr val="000000"/>
                </a:solidFill>
                <a:latin typeface="Poppins"/>
              </a:rPr>
              <a:t>Our Application helps user to resolve their Quieres regarding any electrical Issues where user can submit their Qieres from complaint interface and admin can view the users complaint by the specific token number generated by user interface after submitting the complaint and admin can solve the users Querey.</a:t>
            </a:r>
          </a:p>
          <a:p>
            <a:pPr>
              <a:lnSpc>
                <a:spcPts val="6982"/>
              </a:lnSpc>
            </a:pPr>
            <a:endParaRPr lang="en-US" sz="3674">
              <a:solidFill>
                <a:srgbClr val="000000"/>
              </a:solidFill>
              <a:latin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363</Words>
  <Application>Microsoft Office PowerPoint</Application>
  <PresentationFormat>Custom</PresentationFormat>
  <Paragraphs>45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Poppins Italics</vt:lpstr>
      <vt:lpstr>Calibri</vt:lpstr>
      <vt:lpstr>Poppins</vt:lpstr>
      <vt:lpstr>Hammersmith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Project </dc:title>
  <cp:lastModifiedBy>Ravindranath Chowdary</cp:lastModifiedBy>
  <cp:revision>2</cp:revision>
  <dcterms:created xsi:type="dcterms:W3CDTF">2006-08-16T00:00:00Z</dcterms:created>
  <dcterms:modified xsi:type="dcterms:W3CDTF">2023-05-26T13:26:06Z</dcterms:modified>
  <dc:identifier>DAFjAHyhkMw</dc:identifier>
</cp:coreProperties>
</file>